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70" r:id="rId9"/>
    <p:sldId id="262" r:id="rId10"/>
    <p:sldId id="265" r:id="rId11"/>
    <p:sldId id="266" r:id="rId12"/>
    <p:sldId id="267" r:id="rId13"/>
    <p:sldId id="269" r:id="rId14"/>
    <p:sldId id="268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73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5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9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98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5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691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3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79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48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1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99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68E29C6-E2A8-4F0E-8FD9-0C0504A0FAE4}" type="datetimeFigureOut">
              <a:rPr lang="en-GB" smtClean="0"/>
              <a:t>01/04/2022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68B0565-1F82-43B7-87A4-CA160AC978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3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E7F2-B7B0-42CF-B5E9-CA4325F5F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Determining Topic Sentiment Across Social Network Platforms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2A5E9-2841-4D0C-B95A-E5128C821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Craig Dick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840B8E-547A-4945-89F5-2BBCF0E94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3770" y="61022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6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15"/>
    </mc:Choice>
    <mc:Fallback>
      <p:transition spd="slow" advTm="11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AB2B-E3C4-4703-9298-E0B9197A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F658A-7484-4A14-9E83-1DB10E8AD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0" y="2975514"/>
            <a:ext cx="4549862" cy="256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C6393D-B456-41B1-A1CC-CE3300315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882" y="2975514"/>
            <a:ext cx="3115589" cy="873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55B41-1CB4-4761-B4B7-74686CC27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791" y="4689621"/>
            <a:ext cx="3115589" cy="888054"/>
          </a:xfrm>
          <a:prstGeom prst="rect">
            <a:avLst/>
          </a:prstGeom>
        </p:spPr>
      </p:pic>
      <p:pic>
        <p:nvPicPr>
          <p:cNvPr id="3" name="Recording (7)">
            <a:hlinkClick r:id="" action="ppaction://media"/>
            <a:extLst>
              <a:ext uri="{FF2B5EF4-FFF2-40B4-BE49-F238E27FC236}">
                <a16:creationId xmlns:a16="http://schemas.microsoft.com/office/drawing/2014/main" id="{C31DB1FA-74FF-4322-9D5F-709A1B3B71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58444" y="61064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9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AB2B-E3C4-4703-9298-E0B9197A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Sentiment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FC7FC1-B837-4665-8F8D-7FD1A30E2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69" y="2580939"/>
            <a:ext cx="4453531" cy="3545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75B7A-C480-4259-88F8-ABAFBED1A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64" y="4120490"/>
            <a:ext cx="3406167" cy="2077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EBA83C-B876-414A-9611-D928E1DF2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473" y="2346831"/>
            <a:ext cx="3256058" cy="1656002"/>
          </a:xfrm>
          <a:prstGeom prst="rect">
            <a:avLst/>
          </a:prstGeom>
        </p:spPr>
      </p:pic>
      <p:pic>
        <p:nvPicPr>
          <p:cNvPr id="3" name="Recording (8)">
            <a:hlinkClick r:id="" action="ppaction://media"/>
            <a:extLst>
              <a:ext uri="{FF2B5EF4-FFF2-40B4-BE49-F238E27FC236}">
                <a16:creationId xmlns:a16="http://schemas.microsoft.com/office/drawing/2014/main" id="{E61E9E99-03B2-49B1-A2C9-1D2C6D33C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76519" y="61975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1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AB2B-E3C4-4703-9298-E0B9197A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Subreddit Sentiment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F04A2-87E5-4926-889B-E875D02D3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19" y="2743201"/>
            <a:ext cx="5187546" cy="3481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635E33-6446-4000-9EC7-F4BD59A96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425" y="3221919"/>
            <a:ext cx="5496897" cy="2671389"/>
          </a:xfrm>
          <a:prstGeom prst="rect">
            <a:avLst/>
          </a:prstGeom>
        </p:spPr>
      </p:pic>
      <p:pic>
        <p:nvPicPr>
          <p:cNvPr id="3" name="Recording (9)">
            <a:hlinkClick r:id="" action="ppaction://media"/>
            <a:extLst>
              <a:ext uri="{FF2B5EF4-FFF2-40B4-BE49-F238E27FC236}">
                <a16:creationId xmlns:a16="http://schemas.microsoft.com/office/drawing/2014/main" id="{F7637822-33AF-486C-A8C2-85753A049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8181" y="6157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AB2B-E3C4-4703-9298-E0B9197A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Subreddit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75489-0DAA-4BC6-A04A-ACAB439B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183" y="2540229"/>
            <a:ext cx="6257633" cy="3941226"/>
          </a:xfrm>
          <a:prstGeom prst="rect">
            <a:avLst/>
          </a:prstGeom>
        </p:spPr>
      </p:pic>
      <p:pic>
        <p:nvPicPr>
          <p:cNvPr id="3" name="Recording (10)">
            <a:hlinkClick r:id="" action="ppaction://media"/>
            <a:extLst>
              <a:ext uri="{FF2B5EF4-FFF2-40B4-BE49-F238E27FC236}">
                <a16:creationId xmlns:a16="http://schemas.microsoft.com/office/drawing/2014/main" id="{B19C610F-FE9F-4343-B503-61B81BEA6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4050" y="61072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1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AB2B-E3C4-4703-9298-E0B9197A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– Subreddit Sentiment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C5EAF-2DD8-4DA9-B32A-6BC774071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71" y="2769320"/>
            <a:ext cx="4927729" cy="3267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96EA3-1031-4FF9-B7CD-C619CAF65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10" y="2769320"/>
            <a:ext cx="4931571" cy="3267585"/>
          </a:xfrm>
          <a:prstGeom prst="rect">
            <a:avLst/>
          </a:prstGeom>
        </p:spPr>
      </p:pic>
      <p:pic>
        <p:nvPicPr>
          <p:cNvPr id="3" name="Recording (11)">
            <a:hlinkClick r:id="" action="ppaction://media"/>
            <a:extLst>
              <a:ext uri="{FF2B5EF4-FFF2-40B4-BE49-F238E27FC236}">
                <a16:creationId xmlns:a16="http://schemas.microsoft.com/office/drawing/2014/main" id="{5C95F414-1A4B-4BCD-90B2-58CBB41C0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2381" y="61398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2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3636-10D5-4E5C-87D1-4F0D0089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D1320-ED0A-42AE-9C57-AA58E4BAC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  <a:p>
            <a:r>
              <a:rPr lang="en-GB" dirty="0"/>
              <a:t>Reflection and Limitations</a:t>
            </a:r>
          </a:p>
          <a:p>
            <a:r>
              <a:rPr lang="en-GB" dirty="0"/>
              <a:t>Future work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6F32B4A-29FC-4AA2-B038-20F1E0078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764" y="2823158"/>
            <a:ext cx="946974" cy="94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07E355F9-6CA7-41E7-93DF-B08ECC846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804" y="2823158"/>
            <a:ext cx="1219331" cy="9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ing (12)">
            <a:hlinkClick r:id="" action="ppaction://media"/>
            <a:extLst>
              <a:ext uri="{FF2B5EF4-FFF2-40B4-BE49-F238E27FC236}">
                <a16:creationId xmlns:a16="http://schemas.microsoft.com/office/drawing/2014/main" id="{F975063D-762A-456C-A4C8-85A935A82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6470" y="6106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9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AF73-2092-4C49-85CE-5C4D79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FA35-EA45-4FE0-92F4-B21B88B48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Motivation around project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2.8 million subreddit communities Reddit in 2021, Twitter 206 million daily users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Misinformation is dangerous due to the health implications of COVID, can make the decision of a user getting the vaccine or not</a:t>
            </a:r>
          </a:p>
          <a:p>
            <a:r>
              <a:rPr lang="en-GB" dirty="0"/>
              <a:t>What does the project aim to do?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Whether sentiment analysis can identify misinformation on social networks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Code to collect data, then analyse sentiment to see if this highlights misinformation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504420-0313-41DC-9C49-841B98ADE4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4712" y="60855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6"/>
    </mc:Choice>
    <mc:Fallback>
      <p:transition spd="slow" advTm="2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F002-9921-4801-B520-42495055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61A5C-40ED-4D58-80FC-6A19D0505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426854"/>
          </a:xfrm>
        </p:spPr>
        <p:txBody>
          <a:bodyPr>
            <a:normAutofit/>
          </a:bodyPr>
          <a:lstStyle/>
          <a:p>
            <a:r>
              <a:rPr lang="en-GB" dirty="0"/>
              <a:t>Natural Language Processing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Pre-processing of data, NLP tasks, sentiment analysis</a:t>
            </a:r>
          </a:p>
          <a:p>
            <a:r>
              <a:rPr lang="en-GB" dirty="0"/>
              <a:t>Collecting data on Twitter and Reddit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Streaming and REST API, Reddit and Pushshift API</a:t>
            </a:r>
          </a:p>
          <a:p>
            <a:r>
              <a:rPr lang="en-GB" dirty="0"/>
              <a:t>Sentiment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VADER,  </a:t>
            </a:r>
            <a:r>
              <a:rPr lang="en-GB" dirty="0" err="1"/>
              <a:t>Afinn</a:t>
            </a:r>
            <a:r>
              <a:rPr lang="en-GB" dirty="0"/>
              <a:t>, TextBlob, Naïve Bayes, BERT</a:t>
            </a:r>
          </a:p>
          <a:p>
            <a:r>
              <a:rPr lang="en-GB" dirty="0"/>
              <a:t>Sentiment analysis with COVID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 COVID brought new challenges, strong opinions on social media, label scales</a:t>
            </a:r>
          </a:p>
        </p:txBody>
      </p:sp>
      <p:pic>
        <p:nvPicPr>
          <p:cNvPr id="9" name="Recording">
            <a:hlinkClick r:id="" action="ppaction://media"/>
            <a:extLst>
              <a:ext uri="{FF2B5EF4-FFF2-40B4-BE49-F238E27FC236}">
                <a16:creationId xmlns:a16="http://schemas.microsoft.com/office/drawing/2014/main" id="{1CF005EC-01D9-4642-9897-F52E1F525E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3380" y="60648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6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83"/>
    </mc:Choice>
    <mc:Fallback>
      <p:transition spd="slow" advTm="46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FAB4-D1CF-4CF8-B071-CB7E5EC5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0839"/>
            <a:ext cx="7729728" cy="1188720"/>
          </a:xfrm>
        </p:spPr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155FE-8FBC-488E-ABEE-23003B8A4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56" y="1798288"/>
            <a:ext cx="5354651" cy="48824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Functional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MH - System must be able to gather data off of Twitter and Reddit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MH - The posts must be saved to a database</a:t>
            </a:r>
            <a:endParaRPr lang="en-GB" dirty="0">
              <a:latin typeface="Courier New" panose="02070309020205020404" pitchFamily="49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MH - Search terms must be decided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MH - Display the results of Twitter vs Reddit</a:t>
            </a: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 - Run the data collections for multiple weeks</a:t>
            </a:r>
            <a:endParaRPr lang="en-GB" dirty="0">
              <a:solidFill>
                <a:schemeClr val="tx1"/>
              </a:solidFill>
              <a:latin typeface="Lato" panose="020F0502020204030203" pitchFamily="34" charset="0"/>
            </a:endParaRP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 - Compare different sentiment analysis libraries</a:t>
            </a: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 - Analyse the sentiment in subreddits</a:t>
            </a:r>
          </a:p>
          <a:p>
            <a:pPr algn="l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CH - Trained BERT model on labelled data</a:t>
            </a:r>
          </a:p>
          <a:p>
            <a:pPr algn="l"/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 – Website where user can search topic</a:t>
            </a:r>
            <a:br>
              <a:rPr lang="en-GB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GB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EC7A1E-C23E-436C-BD08-F88F980EF6BC}"/>
              </a:ext>
            </a:extLst>
          </p:cNvPr>
          <p:cNvSpPr txBox="1">
            <a:spLocks/>
          </p:cNvSpPr>
          <p:nvPr/>
        </p:nvSpPr>
        <p:spPr>
          <a:xfrm>
            <a:off x="6397695" y="1798288"/>
            <a:ext cx="5354651" cy="4163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Non-Functional</a:t>
            </a:r>
          </a:p>
          <a:p>
            <a:r>
              <a:rPr lang="en-GB" dirty="0"/>
              <a:t>MH – Graphs must be easily understood</a:t>
            </a:r>
          </a:p>
          <a:p>
            <a:r>
              <a:rPr lang="en-GB" dirty="0"/>
              <a:t>MH – Code should be commented</a:t>
            </a:r>
          </a:p>
          <a:p>
            <a:r>
              <a:rPr lang="en-GB" dirty="0"/>
              <a:t>SH – Code modularised where possible</a:t>
            </a:r>
          </a:p>
          <a:p>
            <a:r>
              <a:rPr lang="en-GB" dirty="0"/>
              <a:t>SH – The database should hold all of the data </a:t>
            </a:r>
          </a:p>
          <a:p>
            <a:r>
              <a:rPr lang="en-GB" dirty="0"/>
              <a:t>SH – </a:t>
            </a:r>
            <a:r>
              <a:rPr lang="en-GB" b="0" i="0" dirty="0">
                <a:effectLst/>
                <a:latin typeface="Arial" panose="020B0604020202020204" pitchFamily="34" charset="0"/>
              </a:rPr>
              <a:t>Libraries should be scalable</a:t>
            </a:r>
          </a:p>
          <a:p>
            <a:r>
              <a:rPr lang="en-GB" dirty="0">
                <a:latin typeface="Arial" panose="020B0604020202020204" pitchFamily="34" charset="0"/>
              </a:rPr>
              <a:t>CH - The libraries should be optimised to get fast results</a:t>
            </a:r>
          </a:p>
          <a:p>
            <a:r>
              <a:rPr lang="en-GB" dirty="0">
                <a:latin typeface="Arial" panose="020B0604020202020204" pitchFamily="34" charset="0"/>
              </a:rPr>
              <a:t>WH - The APIs should be able to be used at all times</a:t>
            </a:r>
            <a:endParaRPr lang="en-GB" dirty="0"/>
          </a:p>
        </p:txBody>
      </p:sp>
      <p:pic>
        <p:nvPicPr>
          <p:cNvPr id="5" name="Recording (2)">
            <a:hlinkClick r:id="" action="ppaction://media"/>
            <a:extLst>
              <a:ext uri="{FF2B5EF4-FFF2-40B4-BE49-F238E27FC236}">
                <a16:creationId xmlns:a16="http://schemas.microsoft.com/office/drawing/2014/main" id="{AB6AC0BE-08F5-4302-918F-18A020B57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7544" y="61109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4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C865-DA38-4B42-8974-E75861F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C9F46-8477-4334-B11D-1C8ADF692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3" y="4843670"/>
            <a:ext cx="11282573" cy="8480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2C4B4-82FB-41AA-84A9-EEDE15BE0142}"/>
              </a:ext>
            </a:extLst>
          </p:cNvPr>
          <p:cNvSpPr txBox="1"/>
          <p:nvPr/>
        </p:nvSpPr>
        <p:spPr>
          <a:xfrm>
            <a:off x="2231136" y="2459504"/>
            <a:ext cx="9328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Arial" panose="020B0604020202020204" pitchFamily="34" charset="0"/>
              </a:rPr>
              <a:t>Programming Language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Arial" panose="020B0604020202020204" pitchFamily="34" charset="0"/>
              </a:rPr>
              <a:t>List of Search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Arial" panose="020B0604020202020204" pitchFamily="34" charset="0"/>
              </a:rPr>
              <a:t>Data collection on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Arial" panose="020B0604020202020204" pitchFamily="34" charset="0"/>
              </a:rPr>
              <a:t>Database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cs typeface="Arial" panose="020B0604020202020204" pitchFamily="34" charset="0"/>
              </a:rPr>
              <a:t>Sentiment analysis libraries</a:t>
            </a:r>
          </a:p>
        </p:txBody>
      </p:sp>
      <p:pic>
        <p:nvPicPr>
          <p:cNvPr id="9" name="Recording (3)">
            <a:hlinkClick r:id="" action="ppaction://media"/>
            <a:extLst>
              <a:ext uri="{FF2B5EF4-FFF2-40B4-BE49-F238E27FC236}">
                <a16:creationId xmlns:a16="http://schemas.microsoft.com/office/drawing/2014/main" id="{D975B5F2-4B4F-44F8-8A5B-70B3F6ADE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9926" y="6136846"/>
            <a:ext cx="609600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25B984-7D4F-4D17-9E06-32E0B73E24B1}"/>
              </a:ext>
            </a:extLst>
          </p:cNvPr>
          <p:cNvSpPr txBox="1"/>
          <p:nvPr/>
        </p:nvSpPr>
        <p:spPr>
          <a:xfrm>
            <a:off x="3520579" y="5704443"/>
            <a:ext cx="51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Layout of the design process to arrive at the end goal</a:t>
            </a:r>
          </a:p>
        </p:txBody>
      </p:sp>
    </p:spTree>
    <p:extLst>
      <p:ext uri="{BB962C8B-B14F-4D97-AF65-F5344CB8AC3E}">
        <p14:creationId xmlns:p14="http://schemas.microsoft.com/office/powerpoint/2010/main" val="49283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6"/>
    </mc:Choice>
    <mc:Fallback>
      <p:transition spd="slow" advTm="6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97D7-43EA-4E32-8649-96B5C756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45B5E-E313-46FA-9318-423A686F5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315" y="2470093"/>
            <a:ext cx="5298668" cy="3101983"/>
          </a:xfrm>
        </p:spPr>
        <p:txBody>
          <a:bodyPr/>
          <a:lstStyle/>
          <a:p>
            <a:r>
              <a:rPr lang="en-GB" dirty="0"/>
              <a:t>Programming Language</a:t>
            </a:r>
          </a:p>
          <a:p>
            <a:r>
              <a:rPr lang="en-GB" dirty="0"/>
              <a:t>Software Engineering Practices</a:t>
            </a:r>
          </a:p>
          <a:p>
            <a:r>
              <a:rPr lang="en-GB" dirty="0"/>
              <a:t>Search Terms</a:t>
            </a:r>
          </a:p>
          <a:p>
            <a:r>
              <a:rPr lang="en-GB" dirty="0"/>
              <a:t>Database Storage</a:t>
            </a:r>
          </a:p>
          <a:p>
            <a:r>
              <a:rPr lang="en-GB" dirty="0"/>
              <a:t>Data collection APIs</a:t>
            </a:r>
          </a:p>
          <a:p>
            <a:r>
              <a:rPr lang="en-GB" dirty="0"/>
              <a:t>Sentiment Analysis – Labels, Libraries, Saving Results</a:t>
            </a:r>
          </a:p>
          <a:p>
            <a:r>
              <a:rPr lang="en-GB" dirty="0"/>
              <a:t>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6C365-FB38-48B4-A92F-5A6C66301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794" y="2638044"/>
            <a:ext cx="3533775" cy="2486025"/>
          </a:xfrm>
          <a:prstGeom prst="rect">
            <a:avLst/>
          </a:prstGeom>
        </p:spPr>
      </p:pic>
      <p:pic>
        <p:nvPicPr>
          <p:cNvPr id="4" name="Recording (4)">
            <a:hlinkClick r:id="" action="ppaction://media"/>
            <a:extLst>
              <a:ext uri="{FF2B5EF4-FFF2-40B4-BE49-F238E27FC236}">
                <a16:creationId xmlns:a16="http://schemas.microsoft.com/office/drawing/2014/main" id="{94E7A9CA-21F5-47AE-80E6-F8F66DEA5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1322" y="6164948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F038-89E1-4EC4-96A3-1BD758A71CC7}"/>
              </a:ext>
            </a:extLst>
          </p:cNvPr>
          <p:cNvSpPr txBox="1"/>
          <p:nvPr/>
        </p:nvSpPr>
        <p:spPr>
          <a:xfrm>
            <a:off x="7770303" y="5262701"/>
            <a:ext cx="3533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MongoDB Schema to save the posts</a:t>
            </a:r>
          </a:p>
        </p:txBody>
      </p:sp>
    </p:spTree>
    <p:extLst>
      <p:ext uri="{BB962C8B-B14F-4D97-AF65-F5344CB8AC3E}">
        <p14:creationId xmlns:p14="http://schemas.microsoft.com/office/powerpoint/2010/main" val="7328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AACE-ECA9-4142-93F5-40047E3D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of running </a:t>
            </a:r>
            <a:r>
              <a:rPr lang="en-GB" dirty="0" err="1"/>
              <a:t>Api’s</a:t>
            </a:r>
            <a:endParaRPr lang="en-GB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FF011C58-D473-4D87-AF01-563D69C578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9.56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40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30"/>
    </mc:Choice>
    <mc:Fallback>
      <p:transition spd="slow" advTm="81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AACE-ECA9-4142-93F5-40047E3D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SENTIMENT ANALYSIS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8436F-76A1-4EB6-A5E3-A0BBA6D2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981" y="2696042"/>
            <a:ext cx="3571765" cy="1678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3DBEEC-11AD-4E34-AA37-4E20ACF83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119" y="2335700"/>
            <a:ext cx="2743145" cy="239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3A1A9-D24A-47CC-8291-09B557271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61" y="2347279"/>
            <a:ext cx="2323750" cy="2390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D481FE-0D44-411B-878D-43A5E6A91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012" y="2340927"/>
            <a:ext cx="2434133" cy="2390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Recording (5)">
            <a:hlinkClick r:id="" action="ppaction://media"/>
            <a:extLst>
              <a:ext uri="{FF2B5EF4-FFF2-40B4-BE49-F238E27FC236}">
                <a16:creationId xmlns:a16="http://schemas.microsoft.com/office/drawing/2014/main" id="{81E03BD6-AA26-4AC8-8AF2-8E1D01E50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41946" y="61645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30"/>
    </mc:Choice>
    <mc:Fallback>
      <p:transition spd="slow" advTm="81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AB2B-E3C4-4703-9298-E0B9197A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-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856A3-21A0-4CC8-A2F1-A10036B26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777" y="3273892"/>
            <a:ext cx="4219575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4B260-250A-41BE-B4D0-BC6F15F61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519" y="2367254"/>
            <a:ext cx="4924425" cy="2019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684E88-337E-49E6-B253-9C2A84DE5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519" y="4490746"/>
            <a:ext cx="4924425" cy="20493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DA7979-AF20-4442-B394-EEB6D06318B0}"/>
              </a:ext>
            </a:extLst>
          </p:cNvPr>
          <p:cNvSpPr txBox="1"/>
          <p:nvPr/>
        </p:nvSpPr>
        <p:spPr>
          <a:xfrm>
            <a:off x="1176777" y="2643277"/>
            <a:ext cx="386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Feature testing with Pytest</a:t>
            </a:r>
          </a:p>
        </p:txBody>
      </p:sp>
      <p:pic>
        <p:nvPicPr>
          <p:cNvPr id="3" name="Recording (6)">
            <a:hlinkClick r:id="" action="ppaction://media"/>
            <a:extLst>
              <a:ext uri="{FF2B5EF4-FFF2-40B4-BE49-F238E27FC236}">
                <a16:creationId xmlns:a16="http://schemas.microsoft.com/office/drawing/2014/main" id="{DE72355B-37E3-4838-925D-F88A93660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93253" y="61681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1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715</TotalTime>
  <Words>384</Words>
  <Application>Microsoft Office PowerPoint</Application>
  <PresentationFormat>Widescreen</PresentationFormat>
  <Paragraphs>66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Courier New</vt:lpstr>
      <vt:lpstr>Gill Sans MT</vt:lpstr>
      <vt:lpstr>Lato</vt:lpstr>
      <vt:lpstr>Wingdings</vt:lpstr>
      <vt:lpstr>Parcel</vt:lpstr>
      <vt:lpstr>Determining Topic Sentiment Across Social Network Platforms</vt:lpstr>
      <vt:lpstr>Introduction</vt:lpstr>
      <vt:lpstr>Background</vt:lpstr>
      <vt:lpstr>Requirements</vt:lpstr>
      <vt:lpstr>Design</vt:lpstr>
      <vt:lpstr>Implementation</vt:lpstr>
      <vt:lpstr>Demo of running Api’s</vt:lpstr>
      <vt:lpstr>SENTIMENT ANALYSIS CODE</vt:lpstr>
      <vt:lpstr>Evaluation - System</vt:lpstr>
      <vt:lpstr>Evaluation - models</vt:lpstr>
      <vt:lpstr>Evaluation – Sentiment analysis</vt:lpstr>
      <vt:lpstr>Evaluation – Subreddit Sentiment analysis</vt:lpstr>
      <vt:lpstr>Evaluation – Subreddit Sentiment analysis</vt:lpstr>
      <vt:lpstr>Evaluation – Subreddit Sentiment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Topic Sentiment Across Social Network Platforms</dc:title>
  <dc:creator>Craig</dc:creator>
  <cp:lastModifiedBy>Craig</cp:lastModifiedBy>
  <cp:revision>27</cp:revision>
  <dcterms:created xsi:type="dcterms:W3CDTF">2022-03-31T14:45:06Z</dcterms:created>
  <dcterms:modified xsi:type="dcterms:W3CDTF">2022-04-01T10:58:32Z</dcterms:modified>
</cp:coreProperties>
</file>